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4" r:id="rId3"/>
    <p:sldId id="265" r:id="rId4"/>
    <p:sldId id="263" r:id="rId5"/>
    <p:sldId id="262" r:id="rId6"/>
    <p:sldId id="260" r:id="rId7"/>
    <p:sldId id="266" r:id="rId8"/>
    <p:sldId id="267" r:id="rId9"/>
    <p:sldId id="268" r:id="rId10"/>
    <p:sldId id="269" r:id="rId11"/>
    <p:sldId id="272" r:id="rId12"/>
    <p:sldId id="270" r:id="rId13"/>
    <p:sldId id="271" r:id="rId14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1E1E78"/>
    <a:srgbClr val="3399FF"/>
    <a:srgbClr val="04374A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604" autoAdjust="0"/>
  </p:normalViewPr>
  <p:slideViewPr>
    <p:cSldViewPr>
      <p:cViewPr>
        <p:scale>
          <a:sx n="80" d="100"/>
          <a:sy n="80" d="100"/>
        </p:scale>
        <p:origin x="-12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smtClean="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92696"/>
            <a:ext cx="5292080" cy="1728192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C00000"/>
                </a:solidFill>
              </a:defRPr>
            </a:lvl1pPr>
            <a:lvl2pPr>
              <a:defRPr>
                <a:solidFill>
                  <a:srgbClr val="C00000"/>
                </a:solidFill>
              </a:defRPr>
            </a:lvl2pPr>
            <a:lvl3pPr>
              <a:defRPr>
                <a:solidFill>
                  <a:srgbClr val="C00000"/>
                </a:solidFill>
              </a:defRPr>
            </a:lvl3pPr>
            <a:lvl4pPr>
              <a:defRPr>
                <a:solidFill>
                  <a:srgbClr val="C00000"/>
                </a:solidFill>
              </a:defRPr>
            </a:lvl4pPr>
            <a:lvl5pPr>
              <a:defRPr>
                <a:solidFill>
                  <a:srgbClr val="C00000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rgbClr val="C00000"/>
                </a:solidFill>
              </a:defRPr>
            </a:lvl1pPr>
            <a:lvl2pPr>
              <a:defRPr>
                <a:solidFill>
                  <a:srgbClr val="C00000"/>
                </a:solidFill>
              </a:defRPr>
            </a:lvl2pPr>
            <a:lvl3pPr>
              <a:defRPr>
                <a:solidFill>
                  <a:srgbClr val="C00000"/>
                </a:solidFill>
              </a:defRPr>
            </a:lvl3pPr>
            <a:lvl4pPr>
              <a:defRPr>
                <a:solidFill>
                  <a:srgbClr val="C00000"/>
                </a:solidFill>
              </a:defRPr>
            </a:lvl4pPr>
            <a:lvl5pPr>
              <a:defRPr>
                <a:solidFill>
                  <a:srgbClr val="C0000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979712" y="802940"/>
            <a:ext cx="7092280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Текст 2"/>
          <p:cNvSpPr>
            <a:spLocks noGrp="1"/>
          </p:cNvSpPr>
          <p:nvPr>
            <p:ph idx="1"/>
          </p:nvPr>
        </p:nvSpPr>
        <p:spPr>
          <a:xfrm>
            <a:off x="0" y="2276872"/>
            <a:ext cx="7236296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1999381"/>
            <a:ext cx="4248472" cy="4525963"/>
          </a:xfrm>
        </p:spPr>
        <p:txBody>
          <a:bodyPr/>
          <a:lstStyle>
            <a:lvl1pPr>
              <a:defRPr sz="2800">
                <a:solidFill>
                  <a:srgbClr val="C00000"/>
                </a:solidFill>
              </a:defRPr>
            </a:lvl1pPr>
            <a:lvl2pPr>
              <a:defRPr sz="2400">
                <a:solidFill>
                  <a:srgbClr val="C00000"/>
                </a:solidFill>
              </a:defRPr>
            </a:lvl2pPr>
            <a:lvl3pPr>
              <a:defRPr sz="2000">
                <a:solidFill>
                  <a:srgbClr val="C00000"/>
                </a:solidFill>
              </a:defRPr>
            </a:lvl3pPr>
            <a:lvl4pPr>
              <a:defRPr sz="1800">
                <a:solidFill>
                  <a:srgbClr val="C00000"/>
                </a:solidFill>
              </a:defRPr>
            </a:lvl4pPr>
            <a:lvl5pPr>
              <a:defRPr sz="1800">
                <a:solidFill>
                  <a:srgbClr val="C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6016" y="1999381"/>
            <a:ext cx="4248472" cy="4525963"/>
          </a:xfrm>
        </p:spPr>
        <p:txBody>
          <a:bodyPr/>
          <a:lstStyle>
            <a:lvl1pPr>
              <a:defRPr sz="2800">
                <a:solidFill>
                  <a:srgbClr val="C00000"/>
                </a:solidFill>
              </a:defRPr>
            </a:lvl1pPr>
            <a:lvl2pPr>
              <a:defRPr sz="2400">
                <a:solidFill>
                  <a:srgbClr val="C00000"/>
                </a:solidFill>
              </a:defRPr>
            </a:lvl2pPr>
            <a:lvl3pPr>
              <a:defRPr sz="2000">
                <a:solidFill>
                  <a:srgbClr val="C00000"/>
                </a:solidFill>
              </a:defRPr>
            </a:lvl3pPr>
            <a:lvl4pPr>
              <a:defRPr sz="1800">
                <a:solidFill>
                  <a:srgbClr val="C00000"/>
                </a:solidFill>
              </a:defRPr>
            </a:lvl4pPr>
            <a:lvl5pPr>
              <a:defRPr sz="1800">
                <a:solidFill>
                  <a:srgbClr val="C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748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502048"/>
            <a:ext cx="4040188" cy="3951288"/>
          </a:xfrm>
        </p:spPr>
        <p:txBody>
          <a:bodyPr/>
          <a:lstStyle>
            <a:lvl1pPr>
              <a:defRPr sz="2400">
                <a:solidFill>
                  <a:srgbClr val="C00000"/>
                </a:solidFill>
              </a:defRPr>
            </a:lvl1pPr>
            <a:lvl2pPr>
              <a:defRPr sz="2000">
                <a:solidFill>
                  <a:srgbClr val="C00000"/>
                </a:solidFill>
              </a:defRPr>
            </a:lvl2pPr>
            <a:lvl3pPr>
              <a:defRPr sz="1800">
                <a:solidFill>
                  <a:srgbClr val="C00000"/>
                </a:solidFill>
              </a:defRPr>
            </a:lvl3pPr>
            <a:lvl4pPr>
              <a:defRPr sz="1600">
                <a:solidFill>
                  <a:srgbClr val="C00000"/>
                </a:solidFill>
              </a:defRPr>
            </a:lvl4pPr>
            <a:lvl5pPr>
              <a:defRPr sz="1600">
                <a:solidFill>
                  <a:srgbClr val="C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92514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502048"/>
            <a:ext cx="4041775" cy="3951288"/>
          </a:xfrm>
        </p:spPr>
        <p:txBody>
          <a:bodyPr/>
          <a:lstStyle>
            <a:lvl1pPr>
              <a:defRPr sz="2400">
                <a:solidFill>
                  <a:srgbClr val="C00000"/>
                </a:solidFill>
              </a:defRPr>
            </a:lvl1pPr>
            <a:lvl2pPr>
              <a:defRPr sz="2000">
                <a:solidFill>
                  <a:srgbClr val="C00000"/>
                </a:solidFill>
              </a:defRPr>
            </a:lvl2pPr>
            <a:lvl3pPr>
              <a:defRPr sz="1800">
                <a:solidFill>
                  <a:srgbClr val="C00000"/>
                </a:solidFill>
              </a:defRPr>
            </a:lvl3pPr>
            <a:lvl4pPr>
              <a:defRPr sz="1600">
                <a:solidFill>
                  <a:srgbClr val="C00000"/>
                </a:solidFill>
              </a:defRPr>
            </a:lvl4pPr>
            <a:lvl5pPr>
              <a:defRPr sz="1600">
                <a:solidFill>
                  <a:srgbClr val="C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rgbClr val="C000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rgbClr val="C00000"/>
                </a:solidFill>
              </a:defRPr>
            </a:lvl1pPr>
            <a:lvl2pPr>
              <a:defRPr sz="2800">
                <a:solidFill>
                  <a:srgbClr val="C00000"/>
                </a:solidFill>
              </a:defRPr>
            </a:lvl2pPr>
            <a:lvl3pPr>
              <a:defRPr sz="2400">
                <a:solidFill>
                  <a:srgbClr val="C00000"/>
                </a:solidFill>
              </a:defRPr>
            </a:lvl3pPr>
            <a:lvl4pPr>
              <a:defRPr sz="2000">
                <a:solidFill>
                  <a:srgbClr val="C00000"/>
                </a:solidFill>
              </a:defRPr>
            </a:lvl4pPr>
            <a:lvl5pPr>
              <a:defRPr sz="2000">
                <a:solidFill>
                  <a:srgbClr val="C0000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C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C000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rgbClr val="C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C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75266"/>
            <a:ext cx="7092280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2276872"/>
            <a:ext cx="7236296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C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C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C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92696"/>
            <a:ext cx="3960440" cy="504056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B0F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B0F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B0F0"/>
                </a:solidFill>
                <a:effectLst/>
                <a:latin typeface="Times New Roman" pitchFamily="18" charset="0"/>
                <a:cs typeface="Times New Roman" pitchFamily="18" charset="0"/>
              </a:rPr>
              <a:t>Социально-педагогический </a:t>
            </a:r>
            <a:r>
              <a:rPr lang="ru-RU" sz="2800" dirty="0">
                <a:solidFill>
                  <a:srgbClr val="00B0F0"/>
                </a:solidFill>
                <a:effectLst/>
                <a:latin typeface="Times New Roman" pitchFamily="18" charset="0"/>
                <a:cs typeface="Times New Roman" pitchFamily="18" charset="0"/>
              </a:rPr>
              <a:t>проект </a:t>
            </a:r>
            <a:br>
              <a:rPr lang="ru-RU" sz="2800" dirty="0">
                <a:solidFill>
                  <a:srgbClr val="00B0F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«СВЕТ» - «Содружество волонтеров-единомышленников техникума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u="sng" dirty="0">
                <a:solidFill>
                  <a:srgbClr val="7030A0"/>
                </a:solidFill>
                <a:effectLst/>
              </a:rPr>
              <a:t>Автор: Уварова В.М.,</a:t>
            </a:r>
            <a:br>
              <a:rPr lang="ru-RU" sz="1800" u="sng" dirty="0">
                <a:solidFill>
                  <a:srgbClr val="7030A0"/>
                </a:solidFill>
                <a:effectLst/>
              </a:rPr>
            </a:br>
            <a:r>
              <a:rPr lang="ru-RU" sz="1800" dirty="0">
                <a:solidFill>
                  <a:srgbClr val="7030A0"/>
                </a:solidFill>
                <a:effectLst/>
              </a:rPr>
              <a:t> Заместитель директора </a:t>
            </a:r>
            <a:br>
              <a:rPr lang="ru-RU" sz="1800" dirty="0">
                <a:solidFill>
                  <a:srgbClr val="7030A0"/>
                </a:solidFill>
                <a:effectLst/>
              </a:rPr>
            </a:br>
            <a:r>
              <a:rPr lang="ru-RU" sz="1800" dirty="0">
                <a:solidFill>
                  <a:srgbClr val="7030A0"/>
                </a:solidFill>
                <a:effectLst/>
              </a:rPr>
              <a:t>по учебно-воспитательной </a:t>
            </a:r>
            <a:r>
              <a:rPr lang="ru-RU" sz="1800" dirty="0" smtClean="0">
                <a:solidFill>
                  <a:srgbClr val="7030A0"/>
                </a:solidFill>
                <a:effectLst/>
              </a:rPr>
              <a:t>работе</a:t>
            </a:r>
            <a:br>
              <a:rPr lang="ru-RU" sz="1800" dirty="0" smtClean="0">
                <a:solidFill>
                  <a:srgbClr val="7030A0"/>
                </a:solidFill>
                <a:effectLst/>
              </a:rPr>
            </a:br>
            <a:r>
              <a:rPr lang="ru-RU" sz="1800" dirty="0" smtClean="0">
                <a:solidFill>
                  <a:srgbClr val="7030A0"/>
                </a:solidFill>
                <a:effectLst/>
              </a:rPr>
              <a:t> ГПОУ «КПТТ»</a:t>
            </a:r>
            <a:r>
              <a:rPr lang="ru-RU" sz="1800" dirty="0">
                <a:solidFill>
                  <a:srgbClr val="7030A0"/>
                </a:solidFill>
                <a:effectLst/>
              </a:rPr>
              <a:t/>
            </a:r>
            <a:br>
              <a:rPr lang="ru-RU" sz="1800" dirty="0">
                <a:solidFill>
                  <a:srgbClr val="7030A0"/>
                </a:solidFill>
                <a:effectLst/>
              </a:rPr>
            </a:b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мероприятия проекта: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76872"/>
            <a:ext cx="6984776" cy="3456384"/>
          </a:xfrm>
        </p:spPr>
        <p:txBody>
          <a:bodyPr>
            <a:normAutofit fontScale="92500" lnSpcReduction="10000"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Студенческое самоуправление и добровольческая </a:t>
            </a:r>
            <a:r>
              <a:rPr lang="ru-RU" sz="2000" b="1" dirty="0" smtClean="0">
                <a:solidFill>
                  <a:srgbClr val="002060"/>
                </a:solidFill>
              </a:rPr>
              <a:t>инициатива/</a:t>
            </a:r>
            <a:r>
              <a:rPr lang="ru-RU" sz="2000" dirty="0" smtClean="0">
                <a:solidFill>
                  <a:srgbClr val="002060"/>
                </a:solidFill>
              </a:rPr>
              <a:t>Работа </a:t>
            </a:r>
            <a:r>
              <a:rPr lang="ru-RU" sz="2000" dirty="0">
                <a:solidFill>
                  <a:srgbClr val="002060"/>
                </a:solidFill>
              </a:rPr>
              <a:t>школы актива (формирование активов групп, групп по секторам, вовлеченность трудных подростков в активы групп по интересам</a:t>
            </a:r>
            <a:r>
              <a:rPr lang="ru-RU" sz="20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Организация и проведение </a:t>
            </a:r>
            <a:r>
              <a:rPr lang="ru-RU" sz="2000" b="1" dirty="0" err="1">
                <a:solidFill>
                  <a:srgbClr val="002060"/>
                </a:solidFill>
              </a:rPr>
              <a:t>профориентационных</a:t>
            </a:r>
            <a:r>
              <a:rPr lang="ru-RU" sz="2000" b="1" dirty="0">
                <a:solidFill>
                  <a:srgbClr val="002060"/>
                </a:solidFill>
              </a:rPr>
              <a:t> КВЕСТ-игр </a:t>
            </a:r>
            <a:r>
              <a:rPr lang="ru-RU" sz="2000" dirty="0">
                <a:solidFill>
                  <a:srgbClr val="002060"/>
                </a:solidFill>
              </a:rPr>
              <a:t>по специальностям и профессиям «Я выбираю</a:t>
            </a:r>
            <a:r>
              <a:rPr lang="ru-RU" sz="2000" dirty="0" smtClean="0">
                <a:solidFill>
                  <a:srgbClr val="002060"/>
                </a:solidFill>
              </a:rPr>
              <a:t>» (на базе ГПОУ «КПТТ»</a:t>
            </a:r>
            <a:endParaRPr lang="ru-RU" sz="2000" dirty="0">
              <a:solidFill>
                <a:srgbClr val="002060"/>
              </a:solidFill>
            </a:endParaRPr>
          </a:p>
          <a:p>
            <a:r>
              <a:rPr lang="ru-RU" sz="2000" dirty="0">
                <a:solidFill>
                  <a:srgbClr val="002060"/>
                </a:solidFill>
              </a:rPr>
              <a:t>Участие волонтерского отряда «Доброе сердце» </a:t>
            </a:r>
            <a:r>
              <a:rPr lang="ru-RU" sz="2000" b="1" dirty="0">
                <a:solidFill>
                  <a:srgbClr val="002060"/>
                </a:solidFill>
              </a:rPr>
              <a:t>в «Ярмарках учебных мест», </a:t>
            </a:r>
            <a:r>
              <a:rPr lang="ru-RU" sz="2000" dirty="0">
                <a:solidFill>
                  <a:srgbClr val="002060"/>
                </a:solidFill>
              </a:rPr>
              <a:t>родительских собраниях СОШ города и района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Презентационная площадка </a:t>
            </a:r>
            <a:r>
              <a:rPr lang="ru-RU" sz="2000" dirty="0" smtClean="0">
                <a:solidFill>
                  <a:srgbClr val="002060"/>
                </a:solidFill>
              </a:rPr>
              <a:t>по реализации проекта/Подведение итогов, анализ работы содружества</a:t>
            </a:r>
          </a:p>
          <a:p>
            <a:endParaRPr lang="ru-RU" sz="2000" dirty="0">
              <a:solidFill>
                <a:srgbClr val="002060"/>
              </a:solidFill>
            </a:endParaRPr>
          </a:p>
          <a:p>
            <a:endParaRPr lang="ru-RU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45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effectLst/>
                <a:latin typeface="Times New Roman" pitchFamily="18" charset="0"/>
                <a:cs typeface="Times New Roman" pitchFamily="18" charset="0"/>
              </a:rPr>
              <a:t>Финансовое обоснование проекта: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438626"/>
              </p:ext>
            </p:extLst>
          </p:nvPr>
        </p:nvGraphicFramePr>
        <p:xfrm>
          <a:off x="648652" y="2636912"/>
          <a:ext cx="6189345" cy="3808564"/>
        </p:xfrm>
        <a:graphic>
          <a:graphicData uri="http://schemas.openxmlformats.org/drawingml/2006/table">
            <a:tbl>
              <a:tblPr firstRow="1" firstCol="1" bandRow="1"/>
              <a:tblGrid>
                <a:gridCol w="6189345"/>
              </a:tblGrid>
              <a:tr h="49377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en-US" sz="2400" dirty="0" err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Швейная</a:t>
                      </a: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машина</a:t>
                      </a: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“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Джануми</a:t>
                      </a: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”</a:t>
                      </a:r>
                      <a:r>
                        <a:rPr lang="ru-RU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-15000р.</a:t>
                      </a:r>
                      <a:endParaRPr lang="ru-RU" sz="2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2089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ru-RU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Спортивный инвентарь (мячи, </a:t>
                      </a:r>
                      <a:r>
                        <a:rPr lang="ru-RU" sz="2400" dirty="0" smtClean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ракетки, </a:t>
                      </a:r>
                      <a:r>
                        <a:rPr lang="ru-RU" sz="2400" dirty="0" err="1" smtClean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дартс</a:t>
                      </a:r>
                      <a:r>
                        <a:rPr lang="ru-RU" sz="2400" dirty="0" smtClean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) </a:t>
                      </a:r>
                      <a:r>
                        <a:rPr lang="ru-RU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– 15000р.</a:t>
                      </a:r>
                      <a:endParaRPr lang="ru-RU" sz="2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377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ru-RU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Экипировка волонтеров – 2</a:t>
                      </a: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r>
                        <a:rPr lang="ru-RU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000р</a:t>
                      </a:r>
                      <a:r>
                        <a:rPr lang="ru-RU" sz="2400" dirty="0" smtClean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.(футболки, кепки)</a:t>
                      </a:r>
                      <a:endParaRPr lang="ru-RU" sz="2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8363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2089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 </a:t>
                      </a:r>
                      <a:endParaRPr lang="ru-RU" sz="24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90741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Итого:</a:t>
                      </a:r>
                      <a:r>
                        <a:rPr lang="en-US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</a:t>
                      </a:r>
                      <a:r>
                        <a:rPr lang="ru-RU" sz="2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0000р.</a:t>
                      </a:r>
                      <a:endParaRPr lang="ru-RU" sz="24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4591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effectLst/>
              </a:rPr>
              <a:t>Медиаплан проекта: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76872"/>
            <a:ext cx="6912768" cy="345638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Сайт </a:t>
            </a:r>
            <a:r>
              <a:rPr lang="ru-RU" b="1" dirty="0">
                <a:solidFill>
                  <a:srgbClr val="002060"/>
                </a:solidFill>
              </a:rPr>
              <a:t>ГПОУ «КПТТ» </a:t>
            </a:r>
            <a:r>
              <a:rPr lang="ru-RU" dirty="0" smtClean="0">
                <a:solidFill>
                  <a:srgbClr val="002060"/>
                </a:solidFill>
              </a:rPr>
              <a:t> информация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Газета </a:t>
            </a:r>
            <a:r>
              <a:rPr lang="ru-RU" b="1" dirty="0">
                <a:solidFill>
                  <a:srgbClr val="002060"/>
                </a:solidFill>
              </a:rPr>
              <a:t>студенческая </a:t>
            </a:r>
            <a:r>
              <a:rPr lang="ru-RU" dirty="0" smtClean="0">
                <a:solidFill>
                  <a:srgbClr val="002060"/>
                </a:solidFill>
              </a:rPr>
              <a:t>«От </a:t>
            </a:r>
            <a:r>
              <a:rPr lang="ru-RU" dirty="0">
                <a:solidFill>
                  <a:srgbClr val="002060"/>
                </a:solidFill>
              </a:rPr>
              <a:t>сессии до сессии» (Печатное издания-50/60 экземпляров, электронный вариант-1экз</a:t>
            </a:r>
            <a:r>
              <a:rPr lang="ru-RU" dirty="0" smtClean="0">
                <a:solidFill>
                  <a:srgbClr val="002060"/>
                </a:solidFill>
              </a:rPr>
              <a:t>.)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Газета техникума </a:t>
            </a:r>
            <a:r>
              <a:rPr lang="ru-RU" dirty="0">
                <a:solidFill>
                  <a:srgbClr val="002060"/>
                </a:solidFill>
              </a:rPr>
              <a:t>«Окно в мир» (Печатное издания-60/70 экземпляров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>
                <a:solidFill>
                  <a:srgbClr val="002060"/>
                </a:solidFill>
              </a:rPr>
              <a:t>электронный вариант-1экз.)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Буклеты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smtClean="0">
                <a:solidFill>
                  <a:srgbClr val="002060"/>
                </a:solidFill>
              </a:rPr>
              <a:t>листовки, </a:t>
            </a:r>
            <a:r>
              <a:rPr lang="ru-RU" b="1" dirty="0" err="1" smtClean="0">
                <a:solidFill>
                  <a:srgbClr val="002060"/>
                </a:solidFill>
              </a:rPr>
              <a:t>флайеры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(раздаточный материал </a:t>
            </a:r>
            <a:r>
              <a:rPr lang="ru-RU" dirty="0" smtClean="0">
                <a:solidFill>
                  <a:srgbClr val="002060"/>
                </a:solidFill>
              </a:rPr>
              <a:t> по КЦП </a:t>
            </a:r>
            <a:r>
              <a:rPr lang="ru-RU" dirty="0">
                <a:solidFill>
                  <a:srgbClr val="002060"/>
                </a:solidFill>
              </a:rPr>
              <a:t>техникума </a:t>
            </a:r>
            <a:r>
              <a:rPr lang="ru-RU" dirty="0" smtClean="0">
                <a:solidFill>
                  <a:srgbClr val="002060"/>
                </a:solidFill>
              </a:rPr>
              <a:t>на </a:t>
            </a:r>
            <a:r>
              <a:rPr lang="ru-RU" dirty="0" smtClean="0">
                <a:solidFill>
                  <a:srgbClr val="002060"/>
                </a:solidFill>
              </a:rPr>
              <a:t>2020/2021 </a:t>
            </a:r>
            <a:r>
              <a:rPr lang="ru-RU" dirty="0">
                <a:solidFill>
                  <a:srgbClr val="002060"/>
                </a:solidFill>
              </a:rPr>
              <a:t>учебный год)  » (Печатное издания-200/300 экземпляров, электронный вариант-1экз.)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179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Ожидаемые результаты проекта: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76872"/>
            <a:ext cx="6984776" cy="3456384"/>
          </a:xfrm>
        </p:spPr>
        <p:txBody>
          <a:bodyPr>
            <a:normAutofit fontScale="92500"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увеличение числа студентов-волонтеров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«категориальных детей»;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 постоянно-действующий лекторий для целевых групп;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Внедрено в модели наставничества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390 человек  (студенты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воспитанники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ГУСО «КСРЦ «Доброта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»)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Созданы и работают культурно-творческие центы в ГПОУ КПТТ и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ГУСО «КСРЦ «Доброта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(2 центра)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156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География реализации проекта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276872"/>
            <a:ext cx="5976664" cy="34563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Город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Краснокаменск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Краснокаменский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район-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666699"/>
                </a:solidFill>
                <a:latin typeface="Times New Roman" pitchFamily="18" charset="0"/>
                <a:cs typeface="Times New Roman" pitchFamily="18" charset="0"/>
              </a:rPr>
              <a:t>население более </a:t>
            </a:r>
            <a:r>
              <a:rPr lang="ru-RU" sz="2800" b="1" u="sng" dirty="0" smtClean="0">
                <a:solidFill>
                  <a:srgbClr val="666699"/>
                </a:solidFill>
                <a:latin typeface="Times New Roman" pitchFamily="18" charset="0"/>
                <a:cs typeface="Times New Roman" pitchFamily="18" charset="0"/>
              </a:rPr>
              <a:t>54тыс.чел</a:t>
            </a:r>
            <a:r>
              <a:rPr lang="ru-RU" sz="2800" u="sng" dirty="0" smtClean="0">
                <a:solidFill>
                  <a:srgbClr val="666699"/>
                </a:solidFill>
              </a:rPr>
              <a:t>. 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На территории  города 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ГУСО «КСРЦ  «Доброта»- более </a:t>
            </a:r>
            <a:r>
              <a:rPr lang="ru-RU" sz="2800" u="sng" dirty="0" smtClean="0">
                <a:solidFill>
                  <a:srgbClr val="002060"/>
                </a:solidFill>
              </a:rPr>
              <a:t>100 воспитанников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В ГПОУ «КПТТ» -</a:t>
            </a:r>
            <a:r>
              <a:rPr lang="ru-RU" sz="2800" u="sng" dirty="0" smtClean="0">
                <a:solidFill>
                  <a:srgbClr val="00B050"/>
                </a:solidFill>
              </a:rPr>
              <a:t>566 студентов</a:t>
            </a:r>
            <a:r>
              <a:rPr lang="ru-RU" sz="2800" dirty="0" smtClean="0">
                <a:solidFill>
                  <a:srgbClr val="00B050"/>
                </a:solidFill>
              </a:rPr>
              <a:t>, волонтеров-</a:t>
            </a:r>
            <a:r>
              <a:rPr lang="ru-RU" sz="2800" u="sng" dirty="0" smtClean="0">
                <a:solidFill>
                  <a:srgbClr val="00B050"/>
                </a:solidFill>
              </a:rPr>
              <a:t>25 человек</a:t>
            </a:r>
            <a:r>
              <a:rPr lang="ru-RU" sz="2800" dirty="0" smtClean="0">
                <a:solidFill>
                  <a:srgbClr val="00B050"/>
                </a:solidFill>
              </a:rPr>
              <a:t>, «категориальных детей»- </a:t>
            </a:r>
            <a:r>
              <a:rPr lang="ru-RU" sz="2800" u="sng" dirty="0" smtClean="0">
                <a:solidFill>
                  <a:srgbClr val="00B050"/>
                </a:solidFill>
              </a:rPr>
              <a:t>99 чел</a:t>
            </a:r>
            <a:r>
              <a:rPr lang="ru-RU" sz="2800" dirty="0" smtClean="0">
                <a:solidFill>
                  <a:srgbClr val="00B050"/>
                </a:solidFill>
              </a:rPr>
              <a:t>.</a:t>
            </a:r>
            <a:endParaRPr lang="ru-RU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28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Цель проекта: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276872"/>
            <a:ext cx="8280920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Вовлечь в работу волонтерского отряда(содружества) к сентябрю 2020г. 50 студентов 1-2 курсов ГПОУ «КПТТ» из числа детей-сирот детей, оставшихся без попечения родителей, многодетных и малообеспеченных семей и воспитанников ГУСО КСРЦ «Доброта»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672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55776" y="45855"/>
            <a:ext cx="6588224" cy="1150897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 проекта: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Line 253"/>
          <p:cNvSpPr>
            <a:spLocks noChangeShapeType="1"/>
          </p:cNvSpPr>
          <p:nvPr/>
        </p:nvSpPr>
        <p:spPr bwMode="gray">
          <a:xfrm>
            <a:off x="2301071" y="4946182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solidFill>
                <a:srgbClr val="00B0F0"/>
              </a:solidFill>
            </a:endParaRPr>
          </a:p>
        </p:txBody>
      </p:sp>
      <p:sp>
        <p:nvSpPr>
          <p:cNvPr id="5" name="Rectangle 254"/>
          <p:cNvSpPr>
            <a:spLocks noChangeArrowheads="1"/>
          </p:cNvSpPr>
          <p:nvPr/>
        </p:nvSpPr>
        <p:spPr bwMode="gray">
          <a:xfrm rot="3419336">
            <a:off x="2016908" y="4369920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6" name="Text Box 255"/>
          <p:cNvSpPr txBox="1">
            <a:spLocks noChangeArrowheads="1"/>
          </p:cNvSpPr>
          <p:nvPr/>
        </p:nvSpPr>
        <p:spPr bwMode="gray">
          <a:xfrm>
            <a:off x="2072471" y="441278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7" name="Line 256"/>
          <p:cNvSpPr>
            <a:spLocks noChangeShapeType="1"/>
          </p:cNvSpPr>
          <p:nvPr/>
        </p:nvSpPr>
        <p:spPr bwMode="gray">
          <a:xfrm>
            <a:off x="2301071" y="2431582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solidFill>
                <a:srgbClr val="00B0F0"/>
              </a:solidFill>
            </a:endParaRPr>
          </a:p>
        </p:txBody>
      </p:sp>
      <p:sp>
        <p:nvSpPr>
          <p:cNvPr id="8" name="Rectangle 257"/>
          <p:cNvSpPr>
            <a:spLocks noChangeArrowheads="1"/>
          </p:cNvSpPr>
          <p:nvPr/>
        </p:nvSpPr>
        <p:spPr bwMode="gray">
          <a:xfrm rot="3419336">
            <a:off x="2016908" y="1855320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9" name="Text Box 258"/>
          <p:cNvSpPr txBox="1">
            <a:spLocks noChangeArrowheads="1"/>
          </p:cNvSpPr>
          <p:nvPr/>
        </p:nvSpPr>
        <p:spPr bwMode="gray">
          <a:xfrm>
            <a:off x="2768188" y="1760261"/>
            <a:ext cx="5971966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7030A0"/>
                </a:solidFill>
              </a:rPr>
              <a:t>Расширить волонтерскую группу </a:t>
            </a:r>
            <a:r>
              <a:rPr lang="ru-RU" sz="1600" b="1" dirty="0" smtClean="0">
                <a:solidFill>
                  <a:srgbClr val="7030A0"/>
                </a:solidFill>
              </a:rPr>
              <a:t>студентов по </a:t>
            </a:r>
            <a:r>
              <a:rPr lang="ru-RU" sz="1600" b="1" dirty="0">
                <a:solidFill>
                  <a:srgbClr val="7030A0"/>
                </a:solidFill>
              </a:rPr>
              <a:t>оказанию социальной </a:t>
            </a:r>
            <a:r>
              <a:rPr lang="ru-RU" sz="1600" b="1" dirty="0" smtClean="0">
                <a:solidFill>
                  <a:srgbClr val="7030A0"/>
                </a:solidFill>
              </a:rPr>
              <a:t>помощи детям ГУСО КСРЦ «Доброта»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0" name="Text Box 259"/>
          <p:cNvSpPr txBox="1">
            <a:spLocks noChangeArrowheads="1"/>
          </p:cNvSpPr>
          <p:nvPr/>
        </p:nvSpPr>
        <p:spPr bwMode="gray">
          <a:xfrm>
            <a:off x="2072471" y="189818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11" name="Line 260"/>
          <p:cNvSpPr>
            <a:spLocks noChangeShapeType="1"/>
          </p:cNvSpPr>
          <p:nvPr/>
        </p:nvSpPr>
        <p:spPr bwMode="gray">
          <a:xfrm>
            <a:off x="2301071" y="3269782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solidFill>
                <a:srgbClr val="00B0F0"/>
              </a:solidFill>
            </a:endParaRPr>
          </a:p>
        </p:txBody>
      </p:sp>
      <p:sp>
        <p:nvSpPr>
          <p:cNvPr id="12" name="Rectangle 261"/>
          <p:cNvSpPr>
            <a:spLocks noChangeArrowheads="1"/>
          </p:cNvSpPr>
          <p:nvPr/>
        </p:nvSpPr>
        <p:spPr bwMode="gray">
          <a:xfrm rot="3419336">
            <a:off x="2016908" y="2693520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13" name="Text Box 262"/>
          <p:cNvSpPr txBox="1">
            <a:spLocks noChangeArrowheads="1"/>
          </p:cNvSpPr>
          <p:nvPr/>
        </p:nvSpPr>
        <p:spPr bwMode="gray">
          <a:xfrm>
            <a:off x="2072471" y="273638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14" name="Line 263"/>
          <p:cNvSpPr>
            <a:spLocks noChangeShapeType="1"/>
          </p:cNvSpPr>
          <p:nvPr/>
        </p:nvSpPr>
        <p:spPr bwMode="gray">
          <a:xfrm>
            <a:off x="2302659" y="4106395"/>
            <a:ext cx="4799012" cy="1587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solidFill>
                <a:srgbClr val="00B0F0"/>
              </a:solidFill>
            </a:endParaRPr>
          </a:p>
        </p:txBody>
      </p:sp>
      <p:sp>
        <p:nvSpPr>
          <p:cNvPr id="15" name="Rectangle 264"/>
          <p:cNvSpPr>
            <a:spLocks noChangeArrowheads="1"/>
          </p:cNvSpPr>
          <p:nvPr/>
        </p:nvSpPr>
        <p:spPr bwMode="gray">
          <a:xfrm rot="3419336">
            <a:off x="2016908" y="3531720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16" name="Text Box 265"/>
          <p:cNvSpPr txBox="1">
            <a:spLocks noChangeArrowheads="1"/>
          </p:cNvSpPr>
          <p:nvPr/>
        </p:nvSpPr>
        <p:spPr bwMode="gray">
          <a:xfrm>
            <a:off x="2072471" y="357458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17" name="Line 266"/>
          <p:cNvSpPr>
            <a:spLocks noChangeShapeType="1"/>
          </p:cNvSpPr>
          <p:nvPr/>
        </p:nvSpPr>
        <p:spPr bwMode="gray">
          <a:xfrm>
            <a:off x="2301071" y="5806607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solidFill>
                <a:srgbClr val="00B0F0"/>
              </a:solidFill>
            </a:endParaRPr>
          </a:p>
        </p:txBody>
      </p:sp>
      <p:sp>
        <p:nvSpPr>
          <p:cNvPr id="18" name="Rectangle 267"/>
          <p:cNvSpPr>
            <a:spLocks noChangeArrowheads="1"/>
          </p:cNvSpPr>
          <p:nvPr/>
        </p:nvSpPr>
        <p:spPr bwMode="ltGray">
          <a:xfrm rot="3419336">
            <a:off x="2016908" y="5230345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19" name="Text Box 268"/>
          <p:cNvSpPr txBox="1">
            <a:spLocks noChangeArrowheads="1"/>
          </p:cNvSpPr>
          <p:nvPr/>
        </p:nvSpPr>
        <p:spPr bwMode="gray">
          <a:xfrm>
            <a:off x="2072471" y="527320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20" name="Text Box 269"/>
          <p:cNvSpPr txBox="1">
            <a:spLocks noChangeArrowheads="1"/>
          </p:cNvSpPr>
          <p:nvPr/>
        </p:nvSpPr>
        <p:spPr bwMode="gray">
          <a:xfrm>
            <a:off x="2649819" y="2345036"/>
            <a:ext cx="5424636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1600" b="1" dirty="0" smtClean="0">
                <a:solidFill>
                  <a:srgbClr val="00B050"/>
                </a:solidFill>
              </a:rPr>
              <a:t>Организовать </a:t>
            </a:r>
            <a:r>
              <a:rPr lang="ru-RU" sz="1600" b="1" dirty="0">
                <a:solidFill>
                  <a:srgbClr val="00B050"/>
                </a:solidFill>
              </a:rPr>
              <a:t>работу правового лектория для студентов-сирот и </a:t>
            </a:r>
            <a:r>
              <a:rPr lang="ru-RU" sz="1600" b="1" dirty="0" smtClean="0">
                <a:solidFill>
                  <a:srgbClr val="00B050"/>
                </a:solidFill>
              </a:rPr>
              <a:t>опекаемых, находящихся </a:t>
            </a:r>
            <a:r>
              <a:rPr lang="ru-RU" sz="1600" b="1" dirty="0">
                <a:solidFill>
                  <a:srgbClr val="00B050"/>
                </a:solidFill>
              </a:rPr>
              <a:t>в трудной жизненной </a:t>
            </a:r>
            <a:r>
              <a:rPr lang="ru-RU" sz="1600" b="1" dirty="0" smtClean="0">
                <a:solidFill>
                  <a:srgbClr val="00B050"/>
                </a:solidFill>
              </a:rPr>
              <a:t>ситуации, воспитанников ГУСО КСРЦ «Доброта»</a:t>
            </a:r>
            <a:endParaRPr lang="en-US" sz="1600" b="1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21" name="Text Box 270"/>
          <p:cNvSpPr txBox="1">
            <a:spLocks noChangeArrowheads="1"/>
          </p:cNvSpPr>
          <p:nvPr/>
        </p:nvSpPr>
        <p:spPr bwMode="gray">
          <a:xfrm>
            <a:off x="2874817" y="3318001"/>
            <a:ext cx="4017125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Создать в содружестве </a:t>
            </a:r>
          </a:p>
          <a:p>
            <a:pPr eaLnBrk="0" hangingPunct="0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культурно-творческую группу студентов </a:t>
            </a:r>
          </a:p>
          <a:p>
            <a:pPr eaLnBrk="0" hangingPunct="0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проведению мероприятий для детей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272"/>
          <p:cNvSpPr txBox="1">
            <a:spLocks noChangeArrowheads="1"/>
          </p:cNvSpPr>
          <p:nvPr/>
        </p:nvSpPr>
        <p:spPr bwMode="gray">
          <a:xfrm>
            <a:off x="2779808" y="4992126"/>
            <a:ext cx="3564117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Внедрить модели наставничества </a:t>
            </a:r>
          </a:p>
          <a:p>
            <a:pPr eaLnBrk="0" hangingPunct="0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работу содружества: «студент-студент», </a:t>
            </a:r>
          </a:p>
          <a:p>
            <a:pPr eaLnBrk="0" hangingPunct="0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«студент-воспитанник»</a:t>
            </a:r>
            <a:endParaRPr lang="en-US" sz="1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270"/>
          <p:cNvSpPr txBox="1">
            <a:spLocks noChangeArrowheads="1"/>
          </p:cNvSpPr>
          <p:nvPr/>
        </p:nvSpPr>
        <p:spPr bwMode="gray">
          <a:xfrm>
            <a:off x="2814525" y="4227647"/>
            <a:ext cx="408163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Создать на базе ГУСО КСРЦ «Доброта» </a:t>
            </a:r>
          </a:p>
          <a:p>
            <a:pPr eaLnBrk="0" hangingPunct="0"/>
            <a:r>
              <a:rPr lang="ru-RU" sz="16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студию творчества «Калейдоскоп»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>
                <a:effectLst/>
                <a:latin typeface="Times New Roman" pitchFamily="18" charset="0"/>
                <a:cs typeface="Times New Roman" pitchFamily="18" charset="0"/>
              </a:rPr>
              <a:t>Целевая группа </a:t>
            </a:r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323528" y="2348880"/>
            <a:ext cx="8352928" cy="3311823"/>
          </a:xfrm>
        </p:spPr>
        <p:txBody>
          <a:bodyPr>
            <a:noAutofit/>
          </a:bodyPr>
          <a:lstStyle/>
          <a:p>
            <a:pPr lvl="0"/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сироты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15-18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65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чел.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Дети, оставшиеся без попечения родителей (15-18) лет - 23чел.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 с ОВЗ (15-17) лет - 6чел.</a:t>
            </a:r>
          </a:p>
          <a:p>
            <a:pPr lvl="0"/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инвалиды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15-18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чел.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 из многодетных семей (15-18) лет (23 года)- 164чел.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 из малообеспеченных семей (15-18) лет (23 года) - 72чел.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Студенты-волонтеры (добровольцы) 16-18 лет -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50чел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Срок реализации проекта:</a:t>
            </a:r>
            <a:r>
              <a:rPr lang="ru-RU" dirty="0">
                <a:effectLst/>
              </a:rPr>
              <a:t>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39552" y="2276872"/>
            <a:ext cx="8064896" cy="34563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сентябрь </a:t>
            </a:r>
            <a:r>
              <a:rPr lang="ru-RU" sz="6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2019- </a:t>
            </a:r>
            <a:endParaRPr lang="ru-RU" sz="6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сентябрь </a:t>
            </a:r>
            <a:r>
              <a:rPr lang="ru-RU" sz="6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620688"/>
            <a:ext cx="7092280" cy="1333149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3600" b="1" dirty="0">
                <a:effectLst/>
                <a:latin typeface="Times New Roman" pitchFamily="18" charset="0"/>
                <a:cs typeface="Times New Roman" pitchFamily="18" charset="0"/>
              </a:rPr>
              <a:t>мероприятия проекта: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76872"/>
            <a:ext cx="6696744" cy="3456384"/>
          </a:xfrm>
        </p:spPr>
        <p:txBody>
          <a:bodyPr>
            <a:normAutofit fontScale="85000" lnSpcReduction="10000"/>
          </a:bodyPr>
          <a:lstStyle/>
          <a:p>
            <a:r>
              <a:rPr lang="ru-RU" sz="1800" b="1" dirty="0">
                <a:solidFill>
                  <a:srgbClr val="002060"/>
                </a:solidFill>
              </a:rPr>
              <a:t>Отбор активистов из числа студентов </a:t>
            </a:r>
            <a:r>
              <a:rPr lang="ru-RU" sz="1800" b="1" dirty="0" smtClean="0">
                <a:solidFill>
                  <a:srgbClr val="002060"/>
                </a:solidFill>
              </a:rPr>
              <a:t>техникума</a:t>
            </a:r>
            <a:r>
              <a:rPr lang="ru-RU" sz="1800" dirty="0" smtClean="0">
                <a:solidFill>
                  <a:srgbClr val="002060"/>
                </a:solidFill>
              </a:rPr>
              <a:t> (для </a:t>
            </a:r>
            <a:r>
              <a:rPr lang="ru-RU" sz="1800" dirty="0">
                <a:solidFill>
                  <a:srgbClr val="002060"/>
                </a:solidFill>
              </a:rPr>
              <a:t>пополнения отряда волонтеров «Доброе сердце</a:t>
            </a:r>
            <a:r>
              <a:rPr lang="ru-RU" sz="1800" dirty="0" smtClean="0">
                <a:solidFill>
                  <a:srgbClr val="002060"/>
                </a:solidFill>
              </a:rPr>
              <a:t>») 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r>
              <a:rPr lang="ru-RU" sz="1800" b="1" dirty="0" err="1">
                <a:solidFill>
                  <a:srgbClr val="002060"/>
                </a:solidFill>
              </a:rPr>
              <a:t>Тренинговые</a:t>
            </a:r>
            <a:r>
              <a:rPr lang="ru-RU" sz="1800" b="1" dirty="0">
                <a:solidFill>
                  <a:srgbClr val="002060"/>
                </a:solidFill>
              </a:rPr>
              <a:t> занятия со студентами-волонтерами по снижению барьеров в межкультурных </a:t>
            </a:r>
            <a:r>
              <a:rPr lang="ru-RU" sz="1800" b="1" dirty="0" smtClean="0">
                <a:solidFill>
                  <a:srgbClr val="002060"/>
                </a:solidFill>
              </a:rPr>
              <a:t>коммуникациях </a:t>
            </a:r>
            <a:r>
              <a:rPr lang="ru-RU" sz="1800" dirty="0" smtClean="0">
                <a:solidFill>
                  <a:srgbClr val="002060"/>
                </a:solidFill>
                <a:ea typeface="SimSun"/>
                <a:cs typeface="Times New Roman"/>
              </a:rPr>
              <a:t>(</a:t>
            </a:r>
            <a:r>
              <a:rPr lang="ru-RU" sz="1800" dirty="0">
                <a:solidFill>
                  <a:srgbClr val="002060"/>
                </a:solidFill>
                <a:ea typeface="SimSun"/>
                <a:cs typeface="Times New Roman"/>
              </a:rPr>
              <a:t>проведение методик, диагностик на выявление лидерских качеств, способных студентов, творчески-мыслящих </a:t>
            </a:r>
            <a:r>
              <a:rPr lang="ru-RU" sz="1800" dirty="0" smtClean="0">
                <a:solidFill>
                  <a:srgbClr val="002060"/>
                </a:solidFill>
                <a:ea typeface="SimSun"/>
                <a:cs typeface="Times New Roman"/>
              </a:rPr>
              <a:t>студентов, определение </a:t>
            </a:r>
            <a:r>
              <a:rPr lang="ru-RU" sz="1800" dirty="0" err="1" smtClean="0">
                <a:solidFill>
                  <a:srgbClr val="002060"/>
                </a:solidFill>
                <a:ea typeface="SimSun"/>
                <a:cs typeface="Times New Roman"/>
              </a:rPr>
              <a:t>тим</a:t>
            </a:r>
            <a:r>
              <a:rPr lang="ru-RU" sz="1800" dirty="0" smtClean="0">
                <a:solidFill>
                  <a:srgbClr val="002060"/>
                </a:solidFill>
                <a:ea typeface="SimSun"/>
                <a:cs typeface="Times New Roman"/>
              </a:rPr>
              <a:t>-лидеров команды)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b="1" dirty="0">
                <a:solidFill>
                  <a:srgbClr val="002060"/>
                </a:solidFill>
              </a:rPr>
              <a:t>«Круглый стол» – «Значение бесконфликтного общения между участниками проекта»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600" dirty="0">
                <a:solidFill>
                  <a:srgbClr val="002060"/>
                </a:solidFill>
              </a:rPr>
              <a:t>(целевые группы, педагоги, мастера, кураторы, классные руководители, </a:t>
            </a:r>
            <a:r>
              <a:rPr lang="ru-RU" sz="1600" dirty="0" smtClean="0">
                <a:solidFill>
                  <a:srgbClr val="002060"/>
                </a:solidFill>
              </a:rPr>
              <a:t>волонтеры, педагог-психолог, социальный педагог)</a:t>
            </a:r>
            <a:endParaRPr lang="ru-RU" sz="1600" dirty="0">
              <a:solidFill>
                <a:srgbClr val="002060"/>
              </a:solidFill>
            </a:endParaRPr>
          </a:p>
          <a:p>
            <a:r>
              <a:rPr lang="ru-RU" sz="1800" b="1" dirty="0" smtClean="0">
                <a:solidFill>
                  <a:srgbClr val="002060"/>
                </a:solidFill>
              </a:rPr>
              <a:t>Создание </a:t>
            </a:r>
            <a:r>
              <a:rPr lang="ru-RU" sz="1800" b="1" dirty="0">
                <a:solidFill>
                  <a:srgbClr val="002060"/>
                </a:solidFill>
              </a:rPr>
              <a:t>и тиражирование информационно-методических и наглядных материалов по тематике проекта </a:t>
            </a:r>
            <a:r>
              <a:rPr lang="ru-RU" sz="1800" dirty="0">
                <a:solidFill>
                  <a:srgbClr val="002060"/>
                </a:solidFill>
              </a:rPr>
              <a:t>(буклеты, брошюры, листовки, печать на сайте учреждения, в местных СМИ города и района)-Старт проекта!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Акция милосердия «Помоги ближнему» </a:t>
            </a:r>
            <a:r>
              <a:rPr lang="ru-RU" sz="1800" dirty="0">
                <a:solidFill>
                  <a:srgbClr val="002060"/>
                </a:solidFill>
              </a:rPr>
              <a:t>(сбор теплых вещей: обуви, одежды, предметов личной гигиены) для целевых групп (копилка «Добрых дел»), пошив продукции (полотенца, комплекты постельного белья)</a:t>
            </a:r>
          </a:p>
        </p:txBody>
      </p:sp>
    </p:spTree>
    <p:extLst>
      <p:ext uri="{BB962C8B-B14F-4D97-AF65-F5344CB8AC3E}">
        <p14:creationId xmlns:p14="http://schemas.microsoft.com/office/powerpoint/2010/main" val="3963620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620688"/>
            <a:ext cx="7092280" cy="1333149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3600" b="1" dirty="0">
                <a:effectLst/>
                <a:latin typeface="Times New Roman" pitchFamily="18" charset="0"/>
                <a:cs typeface="Times New Roman" pitchFamily="18" charset="0"/>
              </a:rPr>
              <a:t>мероприятия проекта: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76872"/>
            <a:ext cx="6696744" cy="345638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Ключевые дела: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Создание социального паспорта </a:t>
            </a:r>
            <a:r>
              <a:rPr lang="ru-RU" sz="1800" dirty="0">
                <a:solidFill>
                  <a:srgbClr val="002060"/>
                </a:solidFill>
              </a:rPr>
              <a:t>техникума — банка данных по трудным подросткам, сверка списков студентов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Оформление и презентация стенда </a:t>
            </a:r>
            <a:r>
              <a:rPr lang="ru-RU" sz="1800" dirty="0" smtClean="0">
                <a:solidFill>
                  <a:srgbClr val="002060"/>
                </a:solidFill>
              </a:rPr>
              <a:t>для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>
                <a:solidFill>
                  <a:srgbClr val="002060"/>
                </a:solidFill>
              </a:rPr>
              <a:t>правовой просвещенности подростков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Участие </a:t>
            </a:r>
            <a:r>
              <a:rPr lang="ru-RU" sz="1800" b="1" dirty="0">
                <a:solidFill>
                  <a:srgbClr val="002060"/>
                </a:solidFill>
              </a:rPr>
              <a:t>в ежегодном Сретенском бале </a:t>
            </a:r>
            <a:r>
              <a:rPr lang="ru-RU" sz="1800" dirty="0">
                <a:solidFill>
                  <a:srgbClr val="002060"/>
                </a:solidFill>
              </a:rPr>
              <a:t>в </a:t>
            </a:r>
            <a:r>
              <a:rPr lang="ru-RU" sz="1800" dirty="0" err="1">
                <a:solidFill>
                  <a:srgbClr val="002060"/>
                </a:solidFill>
              </a:rPr>
              <a:t>Краснокаменском</a:t>
            </a:r>
            <a:r>
              <a:rPr lang="ru-RU" sz="1800" dirty="0">
                <a:solidFill>
                  <a:srgbClr val="002060"/>
                </a:solidFill>
              </a:rPr>
              <a:t> районе </a:t>
            </a:r>
            <a:r>
              <a:rPr lang="ru-RU" sz="1800" dirty="0" smtClean="0">
                <a:solidFill>
                  <a:srgbClr val="002060"/>
                </a:solidFill>
              </a:rPr>
              <a:t>учащихся СОШ, СПО, </a:t>
            </a:r>
            <a:r>
              <a:rPr lang="ru-RU" sz="1800" dirty="0" smtClean="0">
                <a:solidFill>
                  <a:srgbClr val="002060"/>
                </a:solidFill>
              </a:rPr>
              <a:t>ГУСО (пошив костюмов, защита образа)</a:t>
            </a:r>
            <a:endParaRPr lang="ru-RU" sz="1800" dirty="0" smtClean="0">
              <a:solidFill>
                <a:srgbClr val="002060"/>
              </a:solidFill>
            </a:endParaRPr>
          </a:p>
          <a:p>
            <a:r>
              <a:rPr lang="ru-RU" sz="1800" b="1" dirty="0">
                <a:solidFill>
                  <a:srgbClr val="002060"/>
                </a:solidFill>
              </a:rPr>
              <a:t>П</a:t>
            </a:r>
            <a:r>
              <a:rPr lang="ru-RU" sz="1800" b="1" dirty="0" smtClean="0">
                <a:solidFill>
                  <a:srgbClr val="002060"/>
                </a:solidFill>
              </a:rPr>
              <a:t>осещение </a:t>
            </a:r>
            <a:r>
              <a:rPr lang="ru-RU" sz="1800" b="1" dirty="0">
                <a:solidFill>
                  <a:srgbClr val="002060"/>
                </a:solidFill>
              </a:rPr>
              <a:t>центров духовного обогащения </a:t>
            </a:r>
            <a:r>
              <a:rPr lang="ru-RU" sz="1800" dirty="0">
                <a:solidFill>
                  <a:srgbClr val="002060"/>
                </a:solidFill>
              </a:rPr>
              <a:t>(церкви, храмы г. </a:t>
            </a:r>
            <a:r>
              <a:rPr lang="ru-RU" sz="1800" dirty="0" err="1" smtClean="0">
                <a:solidFill>
                  <a:srgbClr val="002060"/>
                </a:solidFill>
              </a:rPr>
              <a:t>Краснокаменска</a:t>
            </a:r>
            <a:r>
              <a:rPr lang="ru-RU" sz="1800" dirty="0" smtClean="0">
                <a:solidFill>
                  <a:srgbClr val="002060"/>
                </a:solidFill>
              </a:rPr>
              <a:t>-экскурсии)</a:t>
            </a:r>
            <a:endParaRPr lang="ru-RU" sz="1800" dirty="0" smtClean="0">
              <a:solidFill>
                <a:srgbClr val="002060"/>
              </a:solidFill>
            </a:endParaRPr>
          </a:p>
          <a:p>
            <a:r>
              <a:rPr lang="ru-RU" sz="1800" b="1" dirty="0">
                <a:solidFill>
                  <a:srgbClr val="002060"/>
                </a:solidFill>
              </a:rPr>
              <a:t>Рождественское представление </a:t>
            </a:r>
            <a:r>
              <a:rPr lang="ru-RU" sz="1800" dirty="0">
                <a:solidFill>
                  <a:srgbClr val="002060"/>
                </a:solidFill>
              </a:rPr>
              <a:t>студентов для детей-сирот и детей, оставшихся попечительства родителей (воспитанников ГУСО «КСРЦ» «Доброта</a:t>
            </a:r>
            <a:r>
              <a:rPr lang="ru-RU" sz="1800" dirty="0" smtClean="0">
                <a:solidFill>
                  <a:srgbClr val="002060"/>
                </a:solidFill>
              </a:rPr>
              <a:t>»)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Проведение деловых игр </a:t>
            </a:r>
            <a:r>
              <a:rPr lang="ru-RU" sz="1800" dirty="0">
                <a:solidFill>
                  <a:srgbClr val="002060"/>
                </a:solidFill>
              </a:rPr>
              <a:t>совместно с ГУСО «Доброта» по направлениям: «Я-гражданин России» «С чего начинается Родина?» «Для чего нужна символика?»</a:t>
            </a:r>
          </a:p>
          <a:p>
            <a:endParaRPr lang="ru-RU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373051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Основные мероприятия проекта: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76872"/>
            <a:ext cx="6984776" cy="3888432"/>
          </a:xfrm>
        </p:spPr>
        <p:txBody>
          <a:bodyPr>
            <a:normAutofit fontScale="92500" lnSpcReduction="20000"/>
          </a:bodyPr>
          <a:lstStyle/>
          <a:p>
            <a:r>
              <a:rPr lang="ru-RU" sz="1600" b="1" dirty="0">
                <a:solidFill>
                  <a:srgbClr val="002060"/>
                </a:solidFill>
              </a:rPr>
              <a:t>Серия воспитательных часов для детей </a:t>
            </a:r>
            <a:r>
              <a:rPr lang="ru-RU" sz="1600" dirty="0">
                <a:solidFill>
                  <a:srgbClr val="002060"/>
                </a:solidFill>
              </a:rPr>
              <a:t>— сирот; детей, оставшихся без попечительства родителей, детей-инвалидов, детей с ОВЗ; детей из многодетных семей по гражданско- патриотическому направлению </a:t>
            </a:r>
            <a:endParaRPr lang="ru-RU" sz="1600" dirty="0" smtClean="0">
              <a:solidFill>
                <a:srgbClr val="002060"/>
              </a:solidFill>
            </a:endParaRPr>
          </a:p>
          <a:p>
            <a:r>
              <a:rPr lang="ru-RU" sz="1600" b="1" dirty="0">
                <a:solidFill>
                  <a:srgbClr val="002060"/>
                </a:solidFill>
              </a:rPr>
              <a:t>КВЕСТ игра на местности </a:t>
            </a:r>
            <a:r>
              <a:rPr lang="ru-RU" sz="1600" dirty="0">
                <a:solidFill>
                  <a:srgbClr val="002060"/>
                </a:solidFill>
              </a:rPr>
              <a:t>(территория ГПОУ «КПТТ») с полосой препятствий с заданиями интегрирование характера «Помоги найти боевого товарища</a:t>
            </a:r>
            <a:r>
              <a:rPr lang="ru-RU" sz="1600" dirty="0" smtClean="0">
                <a:solidFill>
                  <a:srgbClr val="002060"/>
                </a:solidFill>
              </a:rPr>
              <a:t>»</a:t>
            </a:r>
          </a:p>
          <a:p>
            <a:r>
              <a:rPr lang="ru-RU" sz="1600" b="1" dirty="0">
                <a:solidFill>
                  <a:srgbClr val="002060"/>
                </a:solidFill>
              </a:rPr>
              <a:t>Акция добрых дел </a:t>
            </a:r>
            <a:r>
              <a:rPr lang="ru-RU" sz="1600" dirty="0">
                <a:solidFill>
                  <a:srgbClr val="002060"/>
                </a:solidFill>
              </a:rPr>
              <a:t>ко Дню победы </a:t>
            </a:r>
            <a:r>
              <a:rPr lang="ru-RU" sz="1600" dirty="0" smtClean="0">
                <a:solidFill>
                  <a:srgbClr val="002060"/>
                </a:solidFill>
              </a:rPr>
              <a:t>волонтерами с воспитанниками ГУСО «КСРЦ «Доброта» (уборка </a:t>
            </a:r>
            <a:r>
              <a:rPr lang="ru-RU" sz="1600" dirty="0">
                <a:solidFill>
                  <a:srgbClr val="002060"/>
                </a:solidFill>
              </a:rPr>
              <a:t>квартир и поздравления для ветеранов ВОВ</a:t>
            </a:r>
            <a:r>
              <a:rPr lang="ru-RU" sz="16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ru-RU" sz="1600" b="1" dirty="0">
                <a:solidFill>
                  <a:srgbClr val="002060"/>
                </a:solidFill>
              </a:rPr>
              <a:t>Участие в </a:t>
            </a:r>
            <a:r>
              <a:rPr lang="ru-RU" sz="1600" b="1" dirty="0" smtClean="0">
                <a:solidFill>
                  <a:srgbClr val="002060"/>
                </a:solidFill>
              </a:rPr>
              <a:t>краевом фестивале </a:t>
            </a:r>
            <a:r>
              <a:rPr lang="ru-RU" sz="1600" dirty="0">
                <a:solidFill>
                  <a:srgbClr val="002060"/>
                </a:solidFill>
              </a:rPr>
              <a:t>«Забайкалье многонациональное», конкурсах творчества (Разработка сценария, пошив костюмов, подготовка танца, национальные блюда</a:t>
            </a:r>
            <a:r>
              <a:rPr lang="ru-RU" sz="16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ru-RU" sz="1600" b="1" dirty="0">
                <a:solidFill>
                  <a:srgbClr val="002060"/>
                </a:solidFill>
              </a:rPr>
              <a:t>Экскурсии</a:t>
            </a:r>
            <a:r>
              <a:rPr lang="ru-RU" sz="1600" dirty="0">
                <a:solidFill>
                  <a:srgbClr val="002060"/>
                </a:solidFill>
              </a:rPr>
              <a:t> для детей сирот оставшихся без попечительства родителей, детей-инвалидов, детей с ОВЗ; детей из многодетных семей с целью посещения музеев, </a:t>
            </a:r>
            <a:r>
              <a:rPr lang="ru-RU" sz="1600" dirty="0" smtClean="0">
                <a:solidFill>
                  <a:srgbClr val="002060"/>
                </a:solidFill>
              </a:rPr>
              <a:t>выставок города, района</a:t>
            </a:r>
            <a:endParaRPr lang="ru-RU" sz="1600" dirty="0" smtClean="0">
              <a:solidFill>
                <a:srgbClr val="002060"/>
              </a:solidFill>
            </a:endParaRPr>
          </a:p>
          <a:p>
            <a:r>
              <a:rPr lang="ru-RU" sz="1600" b="1" dirty="0">
                <a:solidFill>
                  <a:srgbClr val="002060"/>
                </a:solidFill>
              </a:rPr>
              <a:t>Деловая практическая игра </a:t>
            </a:r>
            <a:r>
              <a:rPr lang="ru-RU" sz="1600" dirty="0">
                <a:solidFill>
                  <a:srgbClr val="002060"/>
                </a:solidFill>
              </a:rPr>
              <a:t>для студентов из многодетных, малообеспеченных семей: «Составление генеалогического древа семьи», «Домострой»  (защита проектов древа, презентация индивидуальных книг о семье, размещение на сайте КПТТ, изготовление буклетов для выставки в техникуме)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64666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02c8512ff1af89d852c668e8e966b41a6e2217"/>
</p:tagLst>
</file>

<file path=ppt/theme/theme1.xml><?xml version="1.0" encoding="utf-8"?>
<a:theme xmlns:a="http://schemas.openxmlformats.org/drawingml/2006/main" name="Тема Office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936</Words>
  <Application>Microsoft Office PowerPoint</Application>
  <PresentationFormat>Экран (4:3)</PresentationFormat>
  <Paragraphs>81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Социально-педагогический проект  «СВЕТ» - «Содружество волонтеров-единомышленников техникума»  Автор: Уварова В.М.,  Заместитель директора  по учебно-воспитательной работе  ГПОУ «КПТТ»   </vt:lpstr>
      <vt:lpstr>География реализации проекта</vt:lpstr>
      <vt:lpstr>Цель проекта:</vt:lpstr>
      <vt:lpstr>Задачи проекта:</vt:lpstr>
      <vt:lpstr>Целевая группа : </vt:lpstr>
      <vt:lpstr>Срок реализации проекта: </vt:lpstr>
      <vt:lpstr> Основные мероприятия проекта: </vt:lpstr>
      <vt:lpstr> Основные мероприятия проекта: </vt:lpstr>
      <vt:lpstr>Основные мероприятия проекта:</vt:lpstr>
      <vt:lpstr>Основные мероприятия проекта:</vt:lpstr>
      <vt:lpstr>Финансовое обоснование проекта: </vt:lpstr>
      <vt:lpstr>Медиаплан проекта: </vt:lpstr>
      <vt:lpstr>Ожидаемые результаты проекта: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Множество цветных треугольников</dc:title>
  <dc:creator>obstinate</dc:creator>
  <dc:description>Шаблон презентации с сайта https://presentation-creation.ru/</dc:description>
  <cp:lastModifiedBy>comp</cp:lastModifiedBy>
  <cp:revision>495</cp:revision>
  <dcterms:created xsi:type="dcterms:W3CDTF">2018-02-25T09:09:03Z</dcterms:created>
  <dcterms:modified xsi:type="dcterms:W3CDTF">2020-06-05T00:08:49Z</dcterms:modified>
</cp:coreProperties>
</file>